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76" r:id="rId5"/>
    <p:sldId id="260" r:id="rId6"/>
    <p:sldId id="262" r:id="rId7"/>
    <p:sldId id="265" r:id="rId8"/>
    <p:sldId id="266" r:id="rId9"/>
    <p:sldId id="273" r:id="rId10"/>
    <p:sldId id="268" r:id="rId11"/>
    <p:sldId id="275" r:id="rId12"/>
    <p:sldId id="259" r:id="rId13"/>
    <p:sldId id="274" r:id="rId14"/>
  </p:sldIdLst>
  <p:sldSz cx="9144000" cy="6858000" type="screen4x3"/>
  <p:notesSz cx="9874250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F4D31"/>
    <a:srgbClr val="800000"/>
    <a:srgbClr val="2C3622"/>
    <a:srgbClr val="0000FF"/>
    <a:srgbClr val="170D3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78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352B06D3-29E2-4007-93F1-1B318282BB33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3E59C93-A5A9-4956-B3F2-9BF0C319D1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3992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6F6A107-6147-4F30-A34F-444EB04D6690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08363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7425" y="3271838"/>
            <a:ext cx="789940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26EBF5F5-823F-4FAF-9285-BD3BB7D29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9323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03873-8ED2-42DF-845F-C08340858148}" type="slidenum">
              <a:rPr lang="ru-RU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93BD05-7089-4363-A289-26777FB5559E}" type="slidenum">
              <a:rPr lang="ru-RU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FB0D42A-159B-4549-99B3-4ADADCA149F1}" type="slidenum">
              <a:rPr lang="ru-RU">
                <a:solidFill>
                  <a:srgbClr val="000000"/>
                </a:solidFill>
              </a:rPr>
              <a:pPr/>
              <a:t>11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16FAA5-65EB-405B-834D-B78B175145CB}" type="slidenum">
              <a:rPr lang="ru-RU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40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0A4079-5A65-4B3F-9D0E-833C7AD37BF5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64621A8-7508-429A-A3D2-CFE07033A17F}" type="slidenum">
              <a:rPr lang="ru-RU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A2651E-DACF-4608-BFAC-DD513808B909}" type="slidenum">
              <a:rPr lang="ru-RU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25DAD6-AFC4-46DF-9589-2EAE63C2AAD1}" type="slidenum">
              <a:rPr lang="ru-RU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0FB5900-3DD5-40B3-AD6E-199D8BD79B3A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DFBDC42-70DE-4BEB-8D38-0106B68CFA13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867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32CFC5-8AB9-49C2-806A-362ABCEF6BA4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072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D04E90E-BB1F-40FE-B788-BFF4546E48FB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277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C4E027-19A8-44CA-ACB9-24B4F365CB82}" type="slidenum">
              <a:rPr lang="ru-RU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9911239-1202-4108-B478-6897AFC2B76B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B30599B-8348-437C-B87C-2D4CFE4662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E2316-4193-431B-80D8-64FA33BA925D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FA952-6BD4-4314-8A50-03DD34556A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2487-D901-4364-A2AE-0228CB4267CE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43BC7-8CB3-4078-B02A-74B58B04D2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E1741-FFE6-4EB9-B599-2792D6E8C567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CC611-11C4-4534-B109-DD05C75EF6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C97A4A5-FFDB-442F-A29E-28D3E25CA2E5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45340C-5991-4886-9D63-8F720D13A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23E38E-C7A3-4019-9E08-B1396236DD4F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83FE-FD8A-45A4-B876-9CF8816854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DC2A5-4672-43A6-AC8E-6EB465D90135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70F16-D27B-42BD-9C18-05DD7B49C8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8A2A6-BB2F-4E44-84F3-2387F3B628E7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FB759-AA84-45BC-9A5A-D70648E68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AFD453-3FCD-409A-9C34-4ED42FCB1796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14395E-107F-49AE-8E37-73248A61F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38A76-604F-4C74-B873-577229D5434A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FE9C-88D9-4D5E-BE1B-D3F325365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E9CB2B-EC3E-4F94-8305-B0E878013370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6398D1-F108-4FA2-B700-835E84B7BF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D683B52-0784-45DA-85F5-DD537013A1BB}" type="datetimeFigureOut">
              <a:rPr lang="ru-RU"/>
              <a:pPr>
                <a:defRPr/>
              </a:pPr>
              <a:t>11.04.2023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6A07F67-7D2C-4915-943C-319BB05E92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E1E1E1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E1E1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C0C0C0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C0C0C0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ABABAB"/>
        </a:buClr>
        <a:buSzPct val="100000"/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714488"/>
            <a:ext cx="8572560" cy="4786346"/>
          </a:xfrm>
          <a:solidFill>
            <a:schemeClr val="bg1">
              <a:lumMod val="60000"/>
              <a:lumOff val="40000"/>
            </a:schemeClr>
          </a:solidFill>
          <a:effectLst>
            <a:softEdge rad="12700"/>
          </a:effectLst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3F4D3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Аттестация педагогических работников образовательных организаций в целях подтверждения  соответствия занимаемой </a:t>
            </a:r>
            <a:r>
              <a:rPr lang="ru-RU" sz="3600" dirty="0" smtClean="0">
                <a:solidFill>
                  <a:srgbClr val="3F4D3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должности</a:t>
            </a:r>
            <a:br>
              <a:rPr lang="ru-RU" sz="3600" dirty="0" smtClean="0">
                <a:solidFill>
                  <a:srgbClr val="3F4D3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3F4D3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3F4D31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</a:br>
            <a:endParaRPr lang="ru-RU" sz="3600" dirty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183562" cy="719138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 образовательной организации:</a:t>
            </a:r>
            <a:endParaRPr lang="ru-RU" sz="32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183562" cy="4321175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определяет </a:t>
            </a:r>
            <a:r>
              <a:rPr lang="ru-RU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необходимость и сроки</a:t>
            </a:r>
            <a:r>
              <a:rPr lang="ru-RU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представления педагогических работников для прохождения ими аттестации в целях подтверждения соответствия  занимаемой  должности;  </a:t>
            </a:r>
          </a:p>
          <a:p>
            <a:pPr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издаёт приказы</a:t>
            </a:r>
            <a:r>
              <a:rPr lang="ru-RU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по вопросам аттестации;</a:t>
            </a:r>
          </a:p>
          <a:p>
            <a:pPr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знакомит</a:t>
            </a:r>
            <a:r>
              <a:rPr lang="ru-RU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педагогических работников с выпиской из протокола заседания аттестационной комиссии</a:t>
            </a:r>
            <a:r>
              <a:rPr lang="ru-RU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(не предусмотрены аттестационные листы и приказы об установлении соответствия!!!)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1368425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>
            <a:normAutofit fontScale="90000"/>
          </a:bodyPr>
          <a:lstStyle/>
          <a:p>
            <a:pPr marL="265113" indent="-265113" algn="ctr" eaLnBrk="1" hangingPunct="1">
              <a:spcBef>
                <a:spcPts val="250"/>
              </a:spcBef>
              <a:defRPr/>
            </a:pPr>
            <a:r>
              <a:rPr lang="ru-RU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Перечень принимаемых образовательной организацией распорядительных актов по аттестации</a:t>
            </a:r>
            <a:endParaRPr lang="ru-RU" dirty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626" name="Содержимое 2"/>
          <p:cNvSpPr>
            <a:spLocks noGrp="1"/>
          </p:cNvSpPr>
          <p:nvPr>
            <p:ph idx="1"/>
          </p:nvPr>
        </p:nvSpPr>
        <p:spPr>
          <a:xfrm>
            <a:off x="468313" y="2133600"/>
            <a:ext cx="8183562" cy="3538538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Приказ о создании и составе аттестационной комиссии;  </a:t>
            </a:r>
            <a:endParaRPr lang="ru-RU" dirty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Приказ о проведении аттестации, утверждении списка аттестуемых, графика проведения аттестации.</a:t>
            </a:r>
            <a:endParaRPr lang="ru-RU" dirty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863600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МОУО</a:t>
            </a:r>
            <a:r>
              <a:rPr lang="ru-RU" sz="28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руководителей государственных образовательных организаций</a:t>
            </a:r>
            <a:r>
              <a:rPr lang="ru-RU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248150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marL="355600" indent="-268288" eaLnBrk="1" hangingPunct="1">
              <a:buClr>
                <a:srgbClr val="2C3622"/>
              </a:buClr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  1.</a:t>
            </a: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Обеспечить:</a:t>
            </a:r>
          </a:p>
          <a:p>
            <a:pPr marL="355600" indent="-268288"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проведение аттестации педагогических работников в целях подтверждения соответствия занимаемой должности в соответствии с установленными требованиями;</a:t>
            </a:r>
          </a:p>
          <a:p>
            <a:pPr marL="355600" indent="-268288"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изучение педагогическими работниками документов по аттестации;</a:t>
            </a:r>
          </a:p>
          <a:p>
            <a:pPr marL="355600" indent="-268288"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своевременное компетентное консультирование педагогических работников по вопросам аттестации;</a:t>
            </a:r>
          </a:p>
          <a:p>
            <a:pPr marL="355600" indent="-268288" eaLnBrk="1" hangingPunct="1">
              <a:buClr>
                <a:srgbClr val="2C3622"/>
              </a:buClr>
              <a:buFont typeface="Arial" panose="020B0604020202020204" pitchFamily="34" charset="0"/>
              <a:buChar char="•"/>
              <a:defRPr/>
            </a:pP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методическую помощь педагогическим работникам в подготовке и прохождении аттестации.  </a:t>
            </a:r>
          </a:p>
          <a:p>
            <a:pPr eaLnBrk="1" hangingPunct="1"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863600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МОУО</a:t>
            </a:r>
            <a:r>
              <a:rPr lang="ru-RU" sz="28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руководителей государственных образовательных организаций</a:t>
            </a:r>
            <a:r>
              <a:rPr lang="ru-RU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248150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indent="542925" eaLnBrk="1" hangingPunct="1">
              <a:buClr>
                <a:srgbClr val="DDDDDD"/>
              </a:buClr>
              <a:buFont typeface="Wingdings 2" pitchFamily="18" charset="2"/>
              <a:buNone/>
              <a:defRPr/>
            </a:pPr>
            <a:r>
              <a:rPr lang="ru-RU" sz="24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600" b="1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600" b="1" dirty="0" err="1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Исключить</a:t>
            </a:r>
            <a:endParaRPr lang="ru-RU" sz="2600" b="1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763" eaLnBrk="1" hangingPunct="1">
              <a:buClr>
                <a:srgbClr val="DDDDDD"/>
              </a:buClr>
              <a:buFont typeface="Wingdings 2" pitchFamily="18" charset="2"/>
              <a:buNone/>
              <a:defRPr/>
            </a:pPr>
            <a:r>
              <a:rPr lang="en-US" sz="2600" dirty="0" err="1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случаи</a:t>
            </a:r>
            <a:r>
              <a:rPr lang="en-US" sz="26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формального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отношения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подготовке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представлений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аттестационную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комиссию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аттестуемых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педагогических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работников</a:t>
            </a:r>
            <a:r>
              <a:rPr lang="en-US" sz="26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600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763" eaLnBrk="1" hangingPunct="1">
              <a:buClr>
                <a:srgbClr val="DDDDDD"/>
              </a:buClr>
              <a:buFont typeface="Wingdings 2" pitchFamily="18" charset="2"/>
              <a:buNone/>
              <a:defRPr/>
            </a:pPr>
            <a:r>
              <a:rPr lang="en-US" sz="2600" dirty="0" err="1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особое</a:t>
            </a:r>
            <a:r>
              <a:rPr lang="en-US" sz="26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обратить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объективную</a:t>
            </a:r>
            <a:r>
              <a:rPr lang="en-US" sz="2600" dirty="0">
                <a:solidFill>
                  <a:srgbClr val="2C36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оценку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результатов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профессиональной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выполнению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трудовых</a:t>
            </a:r>
            <a:r>
              <a:rPr lang="en-US" sz="26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260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5600" indent="-268288" eaLnBrk="1" hangingPunct="1">
              <a:buClr>
                <a:srgbClr val="2C3622"/>
              </a:buClr>
              <a:buFont typeface="Wingdings 2" pitchFamily="18" charset="2"/>
              <a:buNone/>
              <a:defRPr/>
            </a:pPr>
            <a:endParaRPr lang="ru-RU" sz="2400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750" y="1773238"/>
            <a:ext cx="8064500" cy="4032250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>
            <a:normAutofit fontScale="85000" lnSpcReduction="10000"/>
          </a:bodyPr>
          <a:lstStyle/>
          <a:p>
            <a:pPr marL="265176" indent="-265176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«Проведение аттестации педагогических работников в целях подтверждения соответствия педагогических работников занимаемым ими должностям осуществляется один раз в пять лет на </a:t>
            </a:r>
            <a:r>
              <a:rPr lang="ru-RU" sz="3300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основе оценки их профессиональной деятельности </a:t>
            </a:r>
            <a:r>
              <a:rPr lang="ru-RU" sz="33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аттестационными комиссиями, самостоятельно формируемыми </a:t>
            </a:r>
            <a:r>
              <a:rPr lang="ru-RU" sz="33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организациями, осуществляющими образовательную деятельность»</a:t>
            </a:r>
            <a:endParaRPr lang="ru-RU" sz="3300" dirty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064500" cy="1223963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закон </a:t>
            </a:r>
            <a:r>
              <a:rPr lang="ru-RU" sz="24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 29 декабря 2012 г. </a:t>
            </a:r>
            <a:br>
              <a:rPr lang="ru-RU" sz="24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№ 273-ФЗ «Об образовании в Российской </a:t>
            </a:r>
            <a:r>
              <a:rPr lang="ru-RU" sz="24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Федерации</a:t>
            </a:r>
            <a:r>
              <a:rPr lang="ru-RU" sz="24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4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Часть 2 </a:t>
            </a:r>
            <a:r>
              <a:rPr lang="ru-RU" sz="24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статьи 49</a:t>
            </a:r>
            <a:endParaRPr lang="ru-RU" sz="24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539750" y="2060575"/>
            <a:ext cx="8064500" cy="3671888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eaLnBrk="1" hangingPunct="1">
              <a:buFont typeface="Wingdings 2" pitchFamily="18" charset="2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6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1. Педагогические работники </a:t>
            </a:r>
            <a:r>
              <a:rPr lang="ru-RU" sz="3000" b="1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обязаны</a:t>
            </a:r>
            <a:r>
              <a:rPr lang="ru-RU" sz="30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000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ru-RU" sz="2600" dirty="0" smtClean="0">
              <a:solidFill>
                <a:srgbClr val="2C362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6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600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проходить аттестацию на соответствие занимаемой       должности</a:t>
            </a:r>
            <a:r>
              <a:rPr lang="ru-RU" sz="26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в порядке, установленном законодательством об образовании;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ru-RU" dirty="0" smtClean="0">
              <a:solidFill>
                <a:srgbClr val="2C3622"/>
              </a:solidFill>
            </a:endParaRP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064500" cy="1368425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sz="20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Федеральный закон от 29 декабря 2012 г. </a:t>
            </a:r>
            <a:br>
              <a:rPr lang="ru-RU" sz="20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№ 273-ФЗ «Об образовании в Российской Федерации»</a:t>
            </a:r>
            <a:br>
              <a:rPr lang="ru-RU" sz="20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Статья 48 </a:t>
            </a:r>
            <a:r>
              <a:rPr lang="ru-RU" sz="20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«Обязанности </a:t>
            </a:r>
            <a:r>
              <a:rPr lang="ru-RU" sz="20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 ответственность педагогических работников</a:t>
            </a:r>
            <a:r>
              <a:rPr lang="ru-RU" sz="20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»</a:t>
            </a:r>
            <a:endParaRPr lang="ru-RU" sz="20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064500" cy="4464050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П. 22 Порядка: Аттестацию в целях подтверждения соответствия занимаемой должности не проходят следующие педагогические работники:</a:t>
            </a:r>
          </a:p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а) педагогические работники, имеющие квалификационные категории;</a:t>
            </a:r>
          </a:p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б) проработавшие в занимаемой должности менее двух лет в организации, в которой проводится аттестация;</a:t>
            </a:r>
          </a:p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в) беременные женщины;</a:t>
            </a:r>
          </a:p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г) женщины, находящиеся в отпуске по беременности и родам;</a:t>
            </a:r>
          </a:p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err="1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) лица, находящиеся в отпуске по уходу за ребенком до достижения им возраста трех лет;</a:t>
            </a:r>
          </a:p>
          <a:p>
            <a:pPr marL="271463" indent="-271463">
              <a:spcBef>
                <a:spcPts val="60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sz="1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е) отсутствовавшие на рабочем месте более четырех месяцев подряд в связи с заболеванием.</a:t>
            </a:r>
          </a:p>
        </p:txBody>
      </p:sp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064500" cy="792163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ts val="0"/>
              </a:spcBef>
              <a:defRPr/>
            </a:pPr>
            <a:r>
              <a:rPr lang="ru-RU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подлежат аттестации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39750" y="2205038"/>
            <a:ext cx="8064500" cy="3527425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 «Об утверждении Порядка проведения аттестации педагогических работников организаций, осуществляющих образовательную деятельность»</a:t>
            </a:r>
          </a:p>
          <a:p>
            <a:pPr algn="ctr" eaLnBrk="1" hangingPunct="1">
              <a:buClr>
                <a:srgbClr val="DDDDDD"/>
              </a:buClr>
              <a:buFont typeface="Wingdings 2" pitchFamily="18" charset="2"/>
              <a:buNone/>
              <a:defRPr/>
            </a:pPr>
            <a:r>
              <a:rPr lang="ru-RU" sz="2600" b="1" dirty="0">
                <a:solidFill>
                  <a:srgbClr val="3F4D31"/>
                </a:solidFill>
              </a:rPr>
              <a:t> </a:t>
            </a:r>
            <a:endParaRPr lang="ru-RU" sz="2600" b="1" dirty="0" smtClean="0">
              <a:solidFill>
                <a:srgbClr val="3F4D31"/>
              </a:solidFill>
            </a:endParaRPr>
          </a:p>
          <a:p>
            <a:pPr algn="ctr" eaLnBrk="1" hangingPunct="1">
              <a:buClr>
                <a:srgbClr val="DDDDDD"/>
              </a:buClr>
              <a:buFont typeface="Wingdings 2" pitchFamily="18" charset="2"/>
              <a:buNone/>
              <a:defRPr/>
            </a:pPr>
            <a:r>
              <a:rPr lang="ru-RU" b="1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b="1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аттестации: </a:t>
            </a:r>
          </a:p>
          <a:p>
            <a:pPr algn="ctr" eaLnBrk="1" hangingPunct="1">
              <a:buClr>
                <a:srgbClr val="DDDDDD"/>
              </a:buClr>
              <a:buFont typeface="Wingdings 2" pitchFamily="18" charset="2"/>
              <a:buNone/>
              <a:defRPr/>
            </a:pPr>
            <a:r>
              <a:rPr lang="ru-RU" b="1" dirty="0">
                <a:solidFill>
                  <a:srgbClr val="3F4D31"/>
                </a:solidFill>
                <a:latin typeface="Times New Roman" pitchFamily="18" charset="0"/>
                <a:cs typeface="Times New Roman" pitchFamily="18" charset="0"/>
              </a:rPr>
              <a:t>подтверждение соответствия педагогических работников занимаемым ими должностям</a:t>
            </a:r>
            <a:endParaRPr lang="ru-RU" dirty="0" smtClean="0">
              <a:solidFill>
                <a:srgbClr val="3F4D3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2600" dirty="0" smtClean="0">
              <a:solidFill>
                <a:srgbClr val="3F4D3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064500" cy="1511300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spcBef>
                <a:spcPts val="250"/>
              </a:spcBef>
              <a:defRPr/>
            </a:pPr>
            <a:r>
              <a:rPr lang="ru-RU" sz="26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Приказ Министерства образования и науки Российской Федерации </a:t>
            </a:r>
            <a:br>
              <a:rPr lang="ru-RU" sz="26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26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  от 7 апреля 2014 г. № </a:t>
            </a:r>
            <a:r>
              <a:rPr lang="ru-RU" sz="26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276</a:t>
            </a:r>
            <a:endParaRPr lang="ru-RU" sz="24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1013" y="476250"/>
            <a:ext cx="8181975" cy="504825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28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Задачи аттестации</a:t>
            </a:r>
            <a:endParaRPr lang="ru-RU" sz="28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68313" y="1052513"/>
            <a:ext cx="8183562" cy="4764087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buClr>
                <a:srgbClr val="3F4D31"/>
              </a:buClr>
              <a:buFont typeface="Arial" panose="020B0604020202020204" pitchFamily="34" charset="0"/>
              <a:buChar char="•"/>
              <a:defRPr/>
            </a:pPr>
            <a:r>
              <a:rPr lang="ru-RU" sz="2100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стимулирование</a:t>
            </a:r>
            <a:r>
              <a:rPr lang="ru-RU" sz="21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целенаправленного, непрерывного повышения уровня квалификации педагогических работников, их методологической культуры, профессионального и личностного роста;</a:t>
            </a:r>
          </a:p>
          <a:p>
            <a:pPr eaLnBrk="1" hangingPunct="1">
              <a:buClr>
                <a:srgbClr val="3F4D31"/>
              </a:buClr>
              <a:buFont typeface="Arial" panose="020B0604020202020204" pitchFamily="34" charset="0"/>
              <a:buChar char="•"/>
              <a:defRPr/>
            </a:pPr>
            <a:r>
              <a:rPr lang="ru-RU" sz="21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100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необходимости повышения квалификации</a:t>
            </a:r>
            <a:r>
              <a:rPr lang="ru-RU" sz="21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педагогических работников;</a:t>
            </a:r>
          </a:p>
          <a:p>
            <a:pPr eaLnBrk="1" hangingPunct="1">
              <a:buClr>
                <a:srgbClr val="3F4D31"/>
              </a:buClr>
              <a:buFont typeface="Arial" panose="020B0604020202020204" pitchFamily="34" charset="0"/>
              <a:buChar char="•"/>
              <a:defRPr/>
            </a:pPr>
            <a:r>
              <a:rPr lang="ru-RU" sz="2100" u="sng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и качества</a:t>
            </a:r>
            <a:r>
              <a:rPr lang="ru-RU" sz="21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педагогической деятельности;</a:t>
            </a:r>
          </a:p>
          <a:p>
            <a:pPr eaLnBrk="1" hangingPunct="1">
              <a:buClr>
                <a:srgbClr val="3F4D31"/>
              </a:buClr>
              <a:buFont typeface="Arial" panose="020B0604020202020204" pitchFamily="34" charset="0"/>
              <a:buChar char="•"/>
              <a:defRPr/>
            </a:pPr>
            <a:r>
              <a:rPr lang="ru-RU" sz="2100" u="sng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выявление перспектив</a:t>
            </a:r>
            <a:r>
              <a:rPr lang="ru-RU" sz="21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использования потенциальных возможностей педагогических работников;</a:t>
            </a:r>
          </a:p>
          <a:p>
            <a:pPr eaLnBrk="1" hangingPunct="1">
              <a:buClr>
                <a:srgbClr val="3F4D31"/>
              </a:buClr>
              <a:buFont typeface="Arial" panose="020B0604020202020204" pitchFamily="34" charset="0"/>
              <a:buChar char="•"/>
              <a:defRPr/>
            </a:pPr>
            <a:r>
              <a:rPr lang="ru-RU" sz="21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учет </a:t>
            </a:r>
            <a:r>
              <a:rPr lang="ru-RU" sz="2100" u="sng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требований</a:t>
            </a:r>
            <a:r>
              <a:rPr lang="ru-RU" sz="21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федеральных государственных образовательных </a:t>
            </a:r>
            <a:r>
              <a:rPr lang="ru-RU" sz="2100" u="sng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стандартов </a:t>
            </a:r>
            <a:r>
              <a:rPr lang="ru-RU" sz="2100" dirty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к кадровым условиям реализации образовательных программ при формировании кадрового состава организаций</a:t>
            </a:r>
          </a:p>
          <a:p>
            <a:pPr eaLnBrk="1" hangingPunct="1"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>
          <a:xfrm>
            <a:off x="514350" y="549275"/>
            <a:ext cx="8089900" cy="1150938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ru-RU" sz="40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Представление </a:t>
            </a:r>
            <a:r>
              <a:rPr lang="ru-RU" sz="48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работодателя в аттестационную комиссию </a:t>
            </a:r>
            <a:endParaRPr lang="ru-RU" sz="32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>
          <a:xfrm>
            <a:off x="539750" y="1844675"/>
            <a:ext cx="8064500" cy="3971925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marL="0" indent="355600"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п. 11  Порядка:</a:t>
            </a:r>
          </a:p>
          <a:p>
            <a:pPr marL="0" indent="355600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ж) мотивированная всесторонняя и объективная </a:t>
            </a:r>
            <a:r>
              <a:rPr lang="ru-RU" u="sng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оценка </a:t>
            </a:r>
            <a:r>
              <a:rPr lang="ru-RU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профессиональных, деловых качеств, </a:t>
            </a:r>
            <a:r>
              <a:rPr lang="ru-RU" u="sng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результатов </a:t>
            </a:r>
            <a:r>
              <a:rPr lang="ru-RU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профессиональной деятельности педагогического работника по выполнению трудовых обязанностей, возложенных на него трудовым договором </a:t>
            </a:r>
            <a:r>
              <a:rPr lang="ru-RU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(при этом письменных испытаний не предусмотрено!)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549275"/>
            <a:ext cx="8183562" cy="1079500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ru-RU" sz="29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Аттестационная комиссия образовательной </a:t>
            </a:r>
            <a:r>
              <a:rPr lang="ru-RU" sz="29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организации</a:t>
            </a:r>
            <a:endParaRPr lang="ru-RU" sz="32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>
          <a:xfrm>
            <a:off x="468313" y="1844675"/>
            <a:ext cx="8183562" cy="3887788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1. Формируется из числа работников организации, </a:t>
            </a:r>
            <a:r>
              <a:rPr lang="ru-RU" sz="2400" u="sng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в которой работает аттестуемый</a:t>
            </a: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, в том числе входящих в состав коллегиальных органов управления, предусмотренных уставом организации.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2. «В состав аттестационной комиссии организации </a:t>
            </a:r>
            <a:r>
              <a:rPr lang="ru-RU" sz="24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в обязательном порядке </a:t>
            </a: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включается </a:t>
            </a:r>
            <a:r>
              <a:rPr lang="ru-RU" sz="2400" b="1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представитель</a:t>
            </a:r>
            <a:r>
              <a:rPr lang="ru-RU" sz="2400" dirty="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первичной профсоюзной организации» (п. 7 «Порядка проведения аттестации…»)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188" y="1844675"/>
            <a:ext cx="7921625" cy="3887788"/>
          </a:xfrm>
          <a:solidFill>
            <a:schemeClr val="bg1">
              <a:lumMod val="60000"/>
              <a:lumOff val="40000"/>
            </a:schemeClr>
          </a:solidFill>
        </p:spPr>
        <p:txBody>
          <a:bodyPr anchor="ctr"/>
          <a:lstStyle/>
          <a:p>
            <a:pPr marL="0" indent="0" algn="ctr">
              <a:buFont typeface="Wingdings 2" pitchFamily="18" charset="2"/>
              <a:buNone/>
            </a:pPr>
            <a:r>
              <a:rPr lang="ru-RU" sz="320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п. 23 Порядка: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ru-RU" sz="3200" smtClean="0">
                <a:solidFill>
                  <a:srgbClr val="2C3622"/>
                </a:solidFill>
                <a:latin typeface="Times New Roman" pitchFamily="18" charset="0"/>
                <a:cs typeface="Times New Roman" pitchFamily="18" charset="0"/>
              </a:rPr>
              <a:t> Коллегиальное рассмотрение вопроса о возможности назначения на должности педагогических работников лиц, не имеющих специальной подготовки или стажа работы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49275"/>
            <a:ext cx="7921625" cy="1079500"/>
          </a:xfrm>
          <a:solidFill>
            <a:schemeClr val="bg1">
              <a:lumMod val="60000"/>
              <a:lumOff val="40000"/>
            </a:schemeClr>
          </a:solidFill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250"/>
              </a:spcBef>
              <a:defRPr/>
            </a:pPr>
            <a:r>
              <a:rPr lang="ru-RU" sz="3200" dirty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Дополнительные полномочия аттестационной </a:t>
            </a:r>
            <a:r>
              <a:rPr lang="ru-RU" sz="3200" dirty="0" smtClean="0">
                <a:solidFill>
                  <a:srgbClr val="3F4D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комиссии</a:t>
            </a:r>
            <a:endParaRPr lang="ru-RU" sz="3200" dirty="0" smtClean="0">
              <a:solidFill>
                <a:srgbClr val="3F4D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9">
      <a:dk1>
        <a:srgbClr val="000000"/>
      </a:dk1>
      <a:lt1>
        <a:srgbClr val="BDE296"/>
      </a:lt1>
      <a:dk2>
        <a:srgbClr val="BDE296"/>
      </a:dk2>
      <a:lt2>
        <a:srgbClr val="BDE296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446</TotalTime>
  <Words>576</Words>
  <Application>Microsoft Office PowerPoint</Application>
  <PresentationFormat>Экран (4:3)</PresentationFormat>
  <Paragraphs>66</Paragraphs>
  <Slides>13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Аттестация педагогических работников образовательных организаций в целях подтверждения  соответствия занимаемой должности  </vt:lpstr>
      <vt:lpstr>Федеральный закон от 29 декабря 2012 г.     № 273-ФЗ «Об образовании в Российской Федерации» Часть 2 статьи 49</vt:lpstr>
      <vt:lpstr>Федеральный закон от 29 декабря 2012 г.     № 273-ФЗ «Об образовании в Российской Федерации» Статья 48 «Обязанности и ответственность педагогических работников»</vt:lpstr>
      <vt:lpstr>Не подлежат аттестации</vt:lpstr>
      <vt:lpstr>Приказ Министерства образования и науки Российской Федерации    от 7 апреля 2014 г. № 276</vt:lpstr>
      <vt:lpstr>Задачи аттестации</vt:lpstr>
      <vt:lpstr>Представление  работодателя в аттестационную комиссию </vt:lpstr>
      <vt:lpstr>Аттестационная комиссия образовательной организации</vt:lpstr>
      <vt:lpstr>Дополнительные полномочия аттестационной комиссии</vt:lpstr>
      <vt:lpstr>Руководитель образовательной организации:</vt:lpstr>
      <vt:lpstr>Перечень принимаемых образовательной организацией распорядительных актов по аттестации</vt:lpstr>
      <vt:lpstr>  Задачи МОУО, руководителей государственных образовательных организаций </vt:lpstr>
      <vt:lpstr>  Задачи МОУО, руководителей государственных образовательных организаций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Щербакова</dc:creator>
  <cp:lastModifiedBy>МБДОУ №31</cp:lastModifiedBy>
  <cp:revision>47</cp:revision>
  <cp:lastPrinted>2014-09-25T14:20:03Z</cp:lastPrinted>
  <dcterms:modified xsi:type="dcterms:W3CDTF">2023-04-11T10:09:53Z</dcterms:modified>
</cp:coreProperties>
</file>